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29" autoAdjust="0"/>
  </p:normalViewPr>
  <p:slideViewPr>
    <p:cSldViewPr snapToGrid="0">
      <p:cViewPr varScale="1">
        <p:scale>
          <a:sx n="69" d="100"/>
          <a:sy n="69" d="100"/>
        </p:scale>
        <p:origin x="120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EFAA7-4EE8-423C-A5D2-4694C6EF3E69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5B32D-2C7C-415E-8E08-7DF59E437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Καλησπέρα σας.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Στην παρούσα εργασία μελετήσαμε την ευχρηστία του ιστότοπου ΗΔΙΚΑ σε κινητές συσκευές.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Ονομάζομαι Χαράλαμπος Κωνσταντακόπουλος και θα σας παρουσιάσω το πρώτο μέρος της εργασίας που αφορά την ανάλυση της υπάρχουσας λειτουργίας.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5B32D-2C7C-415E-8E08-7DF59E4378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4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Η βασική μας ιδέα ξεκίνησε από ένα πολύ ρεαλιστικό σενάριο: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Τι γίνεται αν ένας πολίτης έχει κλείσει ραντεβού μέσω ΗΔΙΚΑ θυμάται το όνομα του γιατρού τον οποίο πρόκειται να επισκεφτεί, αλλά έχει ξεχάσει πότε ακριβώς είναι προγραμματισμένο το ραντεβού;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Θέλαμε να εξετάσουμε πόσο κατανοητή και εύχρηστη είναι η εφαρμογή σε αυτή την περίπτωση και αν τελικά ο χρήστης μπορεί να βρει εύκολα την πληροφορία που χρειάζεται.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(πάτα το βίντεο) Ακολουθεί ένα μικρό βίντεο που δείχνει τα βήματα που πρέπει να ακολουθήσει ο χρήστης ώστε να ολοκληρώσει το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Αρχικά, θα πρέπει να πατήσει στο κουμπί Νέο Ραντεβού, έπειτα να επιλέξει Τα ραντεβού μου , να σύρει προς τα δεξιά ώστε να βρει το όνομα του γιατρού και τέλος προς τα αριστερά ώστε να δει την ημερομηνία και ώρα.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5B32D-2C7C-415E-8E08-7DF59E4378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8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Για την </a:t>
            </a:r>
            <a:r>
              <a:rPr lang="el-GR" dirty="0" err="1"/>
              <a:t>συλλογη</a:t>
            </a:r>
            <a:r>
              <a:rPr lang="el-GR" dirty="0"/>
              <a:t> δεδομένων, επιλέξαμε ως δείγμα συμφοιτητές μας από το Πανεπιστήμιο. Πριν ξεκινήσουμε, διασφαλίσαμε τη νομική κάλυψη της διαδικασίας μέσω υπογραφής υπεύθυνης δήλωσης συμμόρφωσης με τον GDPR. Η διαδικασία ξεκίνησε με ένα ερωτηματολόγιο δημογραφικών και ποιοτικών στοιχείων. Πέρα από την ηλικία, εστιάσαμε στην εξοικείωσή τους με την τεχνολογία, θέτοντας ερωτήσεις όπως για τη συχνότητα χρήσης του </a:t>
            </a:r>
            <a:r>
              <a:rPr lang="el-GR" dirty="0" err="1"/>
              <a:t>gov</a:t>
            </a:r>
            <a:r>
              <a:rPr lang="el-GR" dirty="0"/>
              <a:t> ή άλλων ψηφιακών υπηρεσιών αντί φυσικής παρουσίας. Στόχος μας ήταν να εκτιμήσουμε το επίπεδο εμπειρίας τους και να εντοπίσουμε τυχόν προκαταλήψεις που θα επηρέαζαν τα αποτελέσματα. </a:t>
            </a:r>
            <a:r>
              <a:rPr lang="el-GR" dirty="0" err="1"/>
              <a:t>Ζητηθηκε</a:t>
            </a:r>
            <a:r>
              <a:rPr lang="el-GR" dirty="0"/>
              <a:t> </a:t>
            </a:r>
            <a:r>
              <a:rPr lang="el-GR" dirty="0" err="1"/>
              <a:t>απ</a:t>
            </a:r>
            <a:r>
              <a:rPr lang="el-GR" dirty="0"/>
              <a:t> τους </a:t>
            </a:r>
            <a:r>
              <a:rPr lang="el-GR" dirty="0" err="1"/>
              <a:t>χρηστες</a:t>
            </a:r>
            <a:r>
              <a:rPr lang="el-GR" dirty="0"/>
              <a:t> να </a:t>
            </a:r>
            <a:r>
              <a:rPr lang="el-GR" dirty="0" err="1"/>
              <a:t>ακολουθησουν</a:t>
            </a:r>
            <a:r>
              <a:rPr lang="el-GR" dirty="0"/>
              <a:t> το πρωτοκόλλου </a:t>
            </a:r>
            <a:r>
              <a:rPr lang="el-GR" b="0" dirty="0" err="1"/>
              <a:t>think-aloud</a:t>
            </a:r>
            <a:r>
              <a:rPr lang="el-GR" dirty="0"/>
              <a:t> . Για την εξαγωγή των συμπερασμάτων μας, χρησιμοποιήσαμε τρία μέσα καταγραφής:</a:t>
            </a:r>
          </a:p>
          <a:p>
            <a:r>
              <a:rPr lang="el-GR" dirty="0"/>
              <a:t>Καταγραφή της οθόνης του κινητού για ποσοτικά δεδομένα, όπως ο χρόνος και ο αριθμός των κλικ. Χρήση κάμερας για την καταγραφή των εκφράσεων και των αντιδράσεών τους.</a:t>
            </a:r>
          </a:p>
          <a:p>
            <a:r>
              <a:rPr lang="el-GR" dirty="0"/>
              <a:t>Και τέλος, πραγματοποιήσαμε μια σύντομη συνέντευξη μετά την ολοκλήρωση του </a:t>
            </a:r>
            <a:r>
              <a:rPr lang="el-GR" dirty="0" err="1"/>
              <a:t>task</a:t>
            </a:r>
            <a:r>
              <a:rPr lang="el-GR" dirty="0"/>
              <a:t>, ώστε να αποτυπώσουμε τη συνολική τους εμπειρία και τις εντυπώσεις τους σχετικά με την πλατφόρμα.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5B32D-2C7C-415E-8E08-7DF59E4378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2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Τα ευρήματα του πρώτου πειράματος ήταν ιδιαίτερα αποκαλυπτικά.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Παρατηρήσαμε έντονη σύγχυση στην αρχική οθόνη και στο κεντρικό μενού της εφαρμογής.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Η μπάρα πλοήγησης ήταν μικρή και δύσκολα αντιληπτή, με αποτέλεσμα οι χρήστες να μην βρίσκουν εύκολα τις επιλογές.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Το σημαντικότερο πρόβλημα, όμως, ήταν η ονομασία του κουμπιού «Νέο Ραντεβού», η οποία μπέρδεψε σχεδόν όλους τους χρήστες. 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Συγκεκριμένα </a:t>
            </a:r>
            <a:r>
              <a:rPr lang="el-GR" b="1" dirty="0"/>
              <a:t>Ένας στους έξι</a:t>
            </a:r>
            <a:r>
              <a:rPr lang="el-GR" dirty="0"/>
              <a:t> συμμετέχοντες δεν κατάφερε καν να ολοκληρώσει τον στόχο και να βρει το ραντεβού του.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b="1" dirty="0"/>
              <a:t>Δύο στους έξι</a:t>
            </a:r>
            <a:r>
              <a:rPr lang="el-GR" dirty="0"/>
              <a:t> πάτησαν το κουμπί «Νέο Ραντεβού» εντελώς τυχαία,  οι οποίοι ήταν και οι μόνοι που ολοκλήρωσαν τη διαδικασία σε σύντομο χρόνο, περίπου στο ένα λεπτό. 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dirty="0"/>
              <a:t>Οι υπόλοιποι συμμετέχοντες κατέφυγαν στη συγκεκριμένη επιλογή μόνο ως </a:t>
            </a:r>
            <a:r>
              <a:rPr lang="el-GR" b="1" dirty="0"/>
              <a:t>έσχατη λύση</a:t>
            </a:r>
            <a:r>
              <a:rPr lang="el-GR" dirty="0"/>
              <a:t>, εκφράζοντας έντονη αμφιβολία και δυσφορία κατά τη διαδικασία.</a:t>
            </a:r>
            <a:b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l-GR" dirty="0"/>
              <a:t>Αυτά τα ευρήματα καθιστούν σαφή την ανάγκη για άμεσο ανασχεδιασμό της ορολογίας και της δομής της εφαρμογής.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5B32D-2C7C-415E-8E08-7DF59E4378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1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765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40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0032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78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7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7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6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5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3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6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0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0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A6A40-DD2A-4DD7-BC2C-33061DBC8196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3F27699-A59D-4149-A6F4-D94DF3C53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8304-B775-27A4-201D-F5AE4DE40B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Αλληλεπίδραση Ανθρώπου-Υπολογιστή 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5211E9-DAE2-F376-65CF-E4B5EF0E7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700" y="4311059"/>
            <a:ext cx="8416753" cy="1646302"/>
          </a:xfrm>
        </p:spPr>
        <p:txBody>
          <a:bodyPr>
            <a:normAutofit fontScale="25000" lnSpcReduction="20000"/>
          </a:bodyPr>
          <a:lstStyle/>
          <a:p>
            <a:pPr lvl="1" algn="just"/>
            <a:r>
              <a:rPr lang="el-GR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Ερευνητική ομάδα:</a:t>
            </a:r>
          </a:p>
          <a:p>
            <a:pPr lvl="1" algn="just"/>
            <a:r>
              <a:rPr lang="el-GR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Δημήτριος </a:t>
            </a:r>
            <a:r>
              <a:rPr lang="el-GR" sz="54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Ευθυμάκης</a:t>
            </a:r>
            <a:r>
              <a:rPr lang="el-GR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	                  ΑΜ: 1090054 	</a:t>
            </a:r>
          </a:p>
          <a:p>
            <a:pPr lvl="1" algn="just"/>
            <a:r>
              <a:rPr lang="el-GR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Λουκάς – Αλέξιος Χρηστίδης 	         ΑΜ: 1090049	</a:t>
            </a:r>
          </a:p>
          <a:p>
            <a:pPr lvl="1" algn="just"/>
            <a:r>
              <a:rPr lang="el-GR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Παρασκευάς </a:t>
            </a:r>
            <a:r>
              <a:rPr lang="el-GR" sz="54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Βαλλιανάτος</a:t>
            </a:r>
            <a:r>
              <a:rPr lang="el-GR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            ΑΜ: 1100496</a:t>
            </a:r>
          </a:p>
          <a:p>
            <a:pPr lvl="1" algn="just"/>
            <a:r>
              <a:rPr lang="el-GR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Χαράλαμπος Κωνσταντακόπουλος  ΑΜ: 1090059</a:t>
            </a:r>
            <a:endParaRPr lang="en-US" sz="5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816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6"/>
    </mc:Choice>
    <mc:Fallback xmlns="">
      <p:transition spd="slow" advTm="122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D2A7-7D7D-509D-E0EB-4D61AA6F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10" y="609600"/>
            <a:ext cx="4419825" cy="1320800"/>
          </a:xfrm>
        </p:spPr>
        <p:txBody>
          <a:bodyPr>
            <a:normAutofit/>
          </a:bodyPr>
          <a:lstStyle/>
          <a:p>
            <a:r>
              <a:rPr lang="el-GR" dirty="0"/>
              <a:t>Στρατολόγηση Χρηστών</a:t>
            </a:r>
            <a:endParaRPr lang="en-US" dirty="0"/>
          </a:p>
        </p:txBody>
      </p:sp>
      <p:sp>
        <p:nvSpPr>
          <p:cNvPr id="16" name="Isosceles Triangle 8">
            <a:extLst>
              <a:ext uri="{FF2B5EF4-FFF2-40B4-BE49-F238E27FC236}">
                <a16:creationId xmlns:a16="http://schemas.microsoft.com/office/drawing/2014/main" id="{A853205F-3F79-4C43-B609-6079A95A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9D187-9F4A-6126-C5E0-98196056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4414801" cy="3880773"/>
          </a:xfrm>
        </p:spPr>
        <p:txBody>
          <a:bodyPr>
            <a:normAutofit/>
          </a:bodyPr>
          <a:lstStyle/>
          <a:p>
            <a:r>
              <a:rPr lang="el-GR" dirty="0"/>
              <a:t>Χρήστες ευρέως κλίμακας ηλικιών και τεχνολογικής εξοικείωσης</a:t>
            </a:r>
          </a:p>
          <a:p>
            <a:r>
              <a:rPr lang="el-GR" dirty="0"/>
              <a:t>Απαρτία ερευνητικής ομάδας στα πειράματα</a:t>
            </a:r>
          </a:p>
          <a:p>
            <a:r>
              <a:rPr lang="el-GR" dirty="0"/>
              <a:t>Μαζική εύρεση συμμετεχόντων</a:t>
            </a:r>
          </a:p>
          <a:p>
            <a:r>
              <a:rPr lang="el-GR" dirty="0"/>
              <a:t>Πραγματοποίηση πειράματος σε εταιρία πληροφορικής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8DCBAA-41FC-2E40-C338-7854CA01B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" b="3891"/>
          <a:stretch>
            <a:fillRect/>
          </a:stretch>
        </p:blipFill>
        <p:spPr>
          <a:xfrm rot="5400000">
            <a:off x="4954019" y="976314"/>
            <a:ext cx="2626582" cy="1893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7D679-A1AD-54C4-9833-AE77C85E4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9" r="16755" b="-3"/>
          <a:stretch>
            <a:fillRect/>
          </a:stretch>
        </p:blipFill>
        <p:spPr>
          <a:xfrm>
            <a:off x="7374753" y="609599"/>
            <a:ext cx="1899245" cy="2634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985C0-0C6C-22DA-3113-265A3580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2" r="21761" b="-3"/>
          <a:stretch>
            <a:fillRect/>
          </a:stretch>
        </p:blipFill>
        <p:spPr>
          <a:xfrm>
            <a:off x="5321842" y="3402170"/>
            <a:ext cx="1892043" cy="2626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62B51-A6A3-D4A2-1E5B-53670DDF1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4" r="24950" b="-3"/>
          <a:stretch>
            <a:fillRect/>
          </a:stretch>
        </p:blipFill>
        <p:spPr>
          <a:xfrm>
            <a:off x="7374753" y="3394067"/>
            <a:ext cx="1899247" cy="26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1899-B643-45F2-683E-CCDE52E4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Περιγραφή Δείγματος Χρηστών</a:t>
            </a:r>
            <a:endParaRPr lang="en-US" dirty="0"/>
          </a:p>
        </p:txBody>
      </p:sp>
      <p:pic>
        <p:nvPicPr>
          <p:cNvPr id="4" name="Content Placeholder 3" descr="A colorful pie chart with numbers&#10;&#10;AI-generated content may be incorrect.">
            <a:extLst>
              <a:ext uri="{FF2B5EF4-FFF2-40B4-BE49-F238E27FC236}">
                <a16:creationId xmlns:a16="http://schemas.microsoft.com/office/drawing/2014/main" id="{25A62331-0F3E-C5F4-15BC-C52042E1F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47" y="1270001"/>
            <a:ext cx="3826053" cy="1891726"/>
          </a:xfrm>
          <a:prstGeom prst="rect">
            <a:avLst/>
          </a:prstGeom>
        </p:spPr>
      </p:pic>
      <p:pic>
        <p:nvPicPr>
          <p:cNvPr id="5" name="Picture 4" descr="A graph with blue squares&#10;&#10;AI-generated content may be incorrect.">
            <a:extLst>
              <a:ext uri="{FF2B5EF4-FFF2-40B4-BE49-F238E27FC236}">
                <a16:creationId xmlns:a16="http://schemas.microsoft.com/office/drawing/2014/main" id="{947C4CA6-E428-2EF7-7CF9-1D92533E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49" y="1270001"/>
            <a:ext cx="4813299" cy="1891726"/>
          </a:xfrm>
          <a:prstGeom prst="rect">
            <a:avLst/>
          </a:prstGeom>
        </p:spPr>
      </p:pic>
      <p:pic>
        <p:nvPicPr>
          <p:cNvPr id="6" name="Picture 5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1E5CD241-5442-2FC1-1543-BD6EA90A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6" y="3161727"/>
            <a:ext cx="4801362" cy="2068279"/>
          </a:xfrm>
          <a:prstGeom prst="rect">
            <a:avLst/>
          </a:prstGeom>
        </p:spPr>
      </p:pic>
      <p:pic>
        <p:nvPicPr>
          <p:cNvPr id="7" name="Picture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2F1AD1A-FB5B-8C92-DCAF-59EB46E88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578" y="3019815"/>
            <a:ext cx="4654239" cy="1838325"/>
          </a:xfrm>
          <a:prstGeom prst="rect">
            <a:avLst/>
          </a:prstGeom>
        </p:spPr>
      </p:pic>
      <p:pic>
        <p:nvPicPr>
          <p:cNvPr id="8" name="Picture 7" descr="A blue circle with red dots and white text&#10;&#10;AI-generated content may be incorrect.">
            <a:extLst>
              <a:ext uri="{FF2B5EF4-FFF2-40B4-BE49-F238E27FC236}">
                <a16:creationId xmlns:a16="http://schemas.microsoft.com/office/drawing/2014/main" id="{9039E6E1-BD78-58E9-3B00-FC92AE49A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976" y="4911541"/>
            <a:ext cx="4065358" cy="18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0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CAB6-282D-7D59-F14B-50E8B8E9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Περιγραφή Ποσοτικών ευρημάτων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F2B1-0A1B-8F7C-304A-F677CABA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Βαθμολογίες Ερωτηματολογίων </a:t>
            </a:r>
            <a:r>
              <a:rPr lang="en-US" dirty="0"/>
              <a:t>SUS</a:t>
            </a:r>
            <a:endParaRPr lang="el-GR" dirty="0"/>
          </a:p>
          <a:p>
            <a:r>
              <a:rPr lang="el-GR" dirty="0"/>
              <a:t>Βαθμολογία ΗΔΙΚΑ: 53.5</a:t>
            </a:r>
          </a:p>
          <a:p>
            <a:r>
              <a:rPr lang="el-GR" dirty="0"/>
              <a:t>Βαθμολογία </a:t>
            </a:r>
            <a:r>
              <a:rPr lang="el-GR" dirty="0" err="1"/>
              <a:t>Figma</a:t>
            </a:r>
            <a:r>
              <a:rPr lang="el-GR" dirty="0"/>
              <a:t> </a:t>
            </a:r>
            <a:r>
              <a:rPr lang="el-GR" dirty="0" err="1"/>
              <a:t>Prototype</a:t>
            </a:r>
            <a:r>
              <a:rPr lang="el-GR" dirty="0"/>
              <a:t>: 95</a:t>
            </a:r>
          </a:p>
          <a:p>
            <a:r>
              <a:rPr lang="el-GR" dirty="0"/>
              <a:t>Ενδεικτικά μερικοί μέσοι όροι:</a:t>
            </a:r>
          </a:p>
          <a:p>
            <a:pPr lvl="1"/>
            <a:r>
              <a:rPr lang="el-GR" dirty="0" err="1"/>
              <a:t>Κλικς</a:t>
            </a:r>
            <a:r>
              <a:rPr lang="el-GR" dirty="0"/>
              <a:t> σε όλη τη διαδικασία: </a:t>
            </a:r>
            <a:r>
              <a:rPr lang="en-US" dirty="0"/>
              <a:t>Figma Prototype (5.1) </a:t>
            </a:r>
            <a:r>
              <a:rPr lang="el-GR" dirty="0"/>
              <a:t>έναντι</a:t>
            </a:r>
            <a:r>
              <a:rPr lang="en-US" dirty="0"/>
              <a:t> </a:t>
            </a:r>
            <a:r>
              <a:rPr lang="el-GR" dirty="0"/>
              <a:t>ΗΔΙΚΑ (24.5)</a:t>
            </a:r>
            <a:endParaRPr lang="en-US" dirty="0"/>
          </a:p>
          <a:p>
            <a:pPr lvl="1"/>
            <a:r>
              <a:rPr lang="el-GR" dirty="0"/>
              <a:t>Σφάλματα σε όλη τη διαδικασία: </a:t>
            </a:r>
            <a:r>
              <a:rPr lang="en-US" dirty="0"/>
              <a:t>Figma Prototype (</a:t>
            </a:r>
            <a:r>
              <a:rPr lang="el-GR" dirty="0"/>
              <a:t>0.3</a:t>
            </a:r>
            <a:r>
              <a:rPr lang="en-US" dirty="0"/>
              <a:t>) </a:t>
            </a:r>
            <a:r>
              <a:rPr lang="el-GR" dirty="0"/>
              <a:t>έναντι</a:t>
            </a:r>
            <a:r>
              <a:rPr lang="en-US" dirty="0"/>
              <a:t> </a:t>
            </a:r>
            <a:r>
              <a:rPr lang="el-GR" dirty="0"/>
              <a:t>ΗΔΙΚΑ (4.8)</a:t>
            </a:r>
          </a:p>
          <a:p>
            <a:pPr lvl="1"/>
            <a:r>
              <a:rPr lang="el-GR" dirty="0"/>
              <a:t>Χρόνος μέχρι οθόνη μενού ραντεβού: </a:t>
            </a:r>
            <a:r>
              <a:rPr lang="en-US" dirty="0"/>
              <a:t>Figma Prototype (</a:t>
            </a:r>
            <a:r>
              <a:rPr lang="el-GR" dirty="0"/>
              <a:t>5.8 </a:t>
            </a:r>
            <a:r>
              <a:rPr lang="en-US" dirty="0"/>
              <a:t>sec) </a:t>
            </a:r>
            <a:r>
              <a:rPr lang="el-GR" dirty="0"/>
              <a:t>έναντι</a:t>
            </a:r>
            <a:r>
              <a:rPr lang="en-US" dirty="0"/>
              <a:t> </a:t>
            </a:r>
            <a:r>
              <a:rPr lang="el-GR" dirty="0"/>
              <a:t>ΗΔΙΚΑ (</a:t>
            </a:r>
            <a:r>
              <a:rPr lang="en-US" dirty="0"/>
              <a:t>1 min </a:t>
            </a:r>
            <a:r>
              <a:rPr lang="el-GR" dirty="0"/>
              <a:t>και </a:t>
            </a:r>
            <a:r>
              <a:rPr lang="en-US" dirty="0"/>
              <a:t>51.8 sec</a:t>
            </a:r>
            <a:r>
              <a:rPr lang="el-G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154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9D6F-4AB2-B3FB-68B8-512C51AF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Μελλοντική Εργασία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D3864-9A65-8060-AB6B-138651E49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Βασικός στόχος η πλήρης λειτουργική εφαρμογή</a:t>
            </a:r>
          </a:p>
          <a:p>
            <a:r>
              <a:rPr lang="el-GR" dirty="0"/>
              <a:t>Φιλτράρισμα ραντεβού</a:t>
            </a:r>
          </a:p>
          <a:p>
            <a:r>
              <a:rPr lang="el-GR" dirty="0"/>
              <a:t>Προσθήκη </a:t>
            </a:r>
            <a:r>
              <a:rPr lang="en-US" dirty="0"/>
              <a:t>AI Agent </a:t>
            </a:r>
          </a:p>
        </p:txBody>
      </p:sp>
    </p:spTree>
    <p:extLst>
      <p:ext uri="{BB962C8B-B14F-4D97-AF65-F5344CB8AC3E}">
        <p14:creationId xmlns:p14="http://schemas.microsoft.com/office/powerpoint/2010/main" val="379246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4013-D1F9-1DB0-72AE-55A49E1A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42" y="2768600"/>
            <a:ext cx="8596668" cy="1320800"/>
          </a:xfrm>
        </p:spPr>
        <p:txBody>
          <a:bodyPr/>
          <a:lstStyle/>
          <a:p>
            <a:pPr algn="ctr"/>
            <a:r>
              <a:rPr lang="el-GR" dirty="0"/>
              <a:t>Σας ευχαριστούμε πολύ για την προσοχή σας!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9DD0-EDAD-8DBD-0C63-CDCF56FF0E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46983" y="46666"/>
            <a:ext cx="4627563" cy="1562100"/>
          </a:xfrm>
        </p:spPr>
        <p:txBody>
          <a:bodyPr anchor="ctr">
            <a:normAutofit/>
          </a:bodyPr>
          <a:lstStyle/>
          <a:p>
            <a:r>
              <a:rPr lang="el-GR" sz="3200" dirty="0"/>
              <a:t>Περιγραφή της λειτουργίας υπό μελέτη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D9A0-2A67-0E9E-533F-8E8C5FE86D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19970" y="2143590"/>
            <a:ext cx="5081587" cy="16002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l-GR" sz="1500" dirty="0">
                <a:solidFill>
                  <a:schemeClr val="tx1"/>
                </a:solidFill>
              </a:rPr>
              <a:t>Ιστότοπος ΗΔΙΚΑ</a:t>
            </a:r>
          </a:p>
          <a:p>
            <a:pPr>
              <a:lnSpc>
                <a:spcPct val="90000"/>
              </a:lnSpc>
            </a:pPr>
            <a:r>
              <a:rPr lang="el-GR" sz="1500" dirty="0">
                <a:solidFill>
                  <a:schemeClr val="tx1"/>
                </a:solidFill>
              </a:rPr>
              <a:t>Εύρεση κλεισμένου ραντεβού</a:t>
            </a:r>
          </a:p>
          <a:p>
            <a:pPr>
              <a:lnSpc>
                <a:spcPct val="90000"/>
              </a:lnSpc>
            </a:pPr>
            <a:r>
              <a:rPr lang="el-GR" sz="1500" dirty="0">
                <a:solidFill>
                  <a:schemeClr val="tx1"/>
                </a:solidFill>
              </a:rPr>
              <a:t>Τι γίνεται αν δεν θυμόμαστε Ημερομηνία και ώρα ραντεβού?</a:t>
            </a:r>
          </a:p>
          <a:p>
            <a:pPr>
              <a:lnSpc>
                <a:spcPct val="90000"/>
              </a:lnSpc>
            </a:pPr>
            <a:r>
              <a:rPr lang="el-GR" sz="1500" dirty="0">
                <a:solidFill>
                  <a:schemeClr val="tx1"/>
                </a:solidFill>
              </a:rPr>
              <a:t>Πόσο κατανοητή είναι η πλατφόρμα ΗΔΙΚΑ στους χρήστες?</a:t>
            </a:r>
          </a:p>
          <a:p>
            <a:pPr>
              <a:lnSpc>
                <a:spcPct val="90000"/>
              </a:lnSpc>
            </a:pPr>
            <a:endParaRPr lang="el-GR" sz="7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l-GR" sz="700" dirty="0">
              <a:solidFill>
                <a:schemeClr val="tx1"/>
              </a:solidFill>
            </a:endParaRPr>
          </a:p>
        </p:txBody>
      </p:sp>
      <p:pic>
        <p:nvPicPr>
          <p:cNvPr id="14" name="Screen_Recording_20260109_103859_Chrome">
            <a:hlinkClick r:id="" action="ppaction://media"/>
            <a:extLst>
              <a:ext uri="{FF2B5EF4-FFF2-40B4-BE49-F238E27FC236}">
                <a16:creationId xmlns:a16="http://schemas.microsoft.com/office/drawing/2014/main" id="{B88EB402-99B6-E4AA-070A-7314FC580B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0237" y="46666"/>
            <a:ext cx="3122396" cy="67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1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27"/>
    </mc:Choice>
    <mc:Fallback xmlns="">
      <p:transition spd="slow" advTm="46927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883" objId="14"/>
        <p14:triggerEvt type="onClick" time="22883" objId="14"/>
        <p14:stopEvt time="46893" objId="1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1E13-B04D-2ACE-4691-B5F797E9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10" y="609600"/>
            <a:ext cx="4419825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800" dirty="0"/>
              <a:t>Διαδικασία πρώτου πειράματος και Συλλογή Δεδομένων</a:t>
            </a:r>
            <a:endParaRPr lang="en-US" sz="2800" dirty="0"/>
          </a:p>
        </p:txBody>
      </p:sp>
      <p:sp>
        <p:nvSpPr>
          <p:cNvPr id="13" name="Isosceles Triangle 8">
            <a:extLst>
              <a:ext uri="{FF2B5EF4-FFF2-40B4-BE49-F238E27FC236}">
                <a16:creationId xmlns:a16="http://schemas.microsoft.com/office/drawing/2014/main" id="{A853205F-3F79-4C43-B609-6079A95A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B9DD6-60C7-F007-7872-FB65990E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4414801" cy="329235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l-GR" sz="1500" dirty="0"/>
              <a:t>Χρήστες από τον χώρο του πανεπιστημίου</a:t>
            </a:r>
          </a:p>
          <a:p>
            <a:pPr>
              <a:lnSpc>
                <a:spcPct val="90000"/>
              </a:lnSpc>
            </a:pPr>
            <a:r>
              <a:rPr lang="el-GR" sz="1500" dirty="0"/>
              <a:t>Υπεύθυνη δήλωση </a:t>
            </a:r>
            <a:r>
              <a:rPr lang="en-US" sz="1500" dirty="0"/>
              <a:t>GDPR </a:t>
            </a:r>
            <a:r>
              <a:rPr lang="el-GR" sz="1500" dirty="0"/>
              <a:t>για την βιντεοσκόπηση και καταγραφή ενεργειών των χρηστών στο κινητό</a:t>
            </a:r>
          </a:p>
          <a:p>
            <a:pPr>
              <a:lnSpc>
                <a:spcPct val="90000"/>
              </a:lnSpc>
            </a:pPr>
            <a:r>
              <a:rPr lang="el-GR" sz="1500" dirty="0"/>
              <a:t>Συμπλήρωση ερωτηματολογίου δημογραφικών και ποιοτικών στοιχείων</a:t>
            </a:r>
          </a:p>
          <a:p>
            <a:pPr>
              <a:lnSpc>
                <a:spcPct val="90000"/>
              </a:lnSpc>
            </a:pPr>
            <a:r>
              <a:rPr lang="el-GR" sz="1500" dirty="0"/>
              <a:t>Χορήγηση οδηγιών πειράματος</a:t>
            </a:r>
          </a:p>
          <a:p>
            <a:pPr>
              <a:lnSpc>
                <a:spcPct val="90000"/>
              </a:lnSpc>
            </a:pPr>
            <a:r>
              <a:rPr lang="el-GR" sz="1500" dirty="0"/>
              <a:t>Χρήση κάμερας και </a:t>
            </a:r>
            <a:r>
              <a:rPr lang="en-US" sz="1500" dirty="0"/>
              <a:t>think-aloud </a:t>
            </a:r>
            <a:r>
              <a:rPr lang="el-GR" sz="1500" dirty="0"/>
              <a:t>πρωτοκόλλου για καταγραφή αντιδράσεων και εκφράσεων</a:t>
            </a:r>
          </a:p>
          <a:p>
            <a:pPr>
              <a:lnSpc>
                <a:spcPct val="90000"/>
              </a:lnSpc>
            </a:pPr>
            <a:r>
              <a:rPr lang="el-GR" sz="1500" dirty="0"/>
              <a:t>Καταγραφή οθόνης κινητής συσκευής</a:t>
            </a:r>
          </a:p>
          <a:p>
            <a:pPr>
              <a:lnSpc>
                <a:spcPct val="90000"/>
              </a:lnSpc>
            </a:pPr>
            <a:r>
              <a:rPr lang="el-GR" sz="1500" dirty="0"/>
              <a:t>Σύντομες συνεντεύξεις μετά την ολοκλήρωση του πειράματος</a:t>
            </a:r>
            <a:endParaRPr lang="en-US" sz="1500" dirty="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E15AB7AF-C4C4-164F-4934-26F11245E8C3}"/>
              </a:ext>
            </a:extLst>
          </p:cNvPr>
          <p:cNvPicPr>
            <a:picLocks/>
          </p:cNvPicPr>
          <p:nvPr/>
        </p:nvPicPr>
        <p:blipFill>
          <a:blip r:embed="rId3" cstate="print"/>
          <a:srcRect l="30139" r="12321" b="-1"/>
          <a:stretch>
            <a:fillRect/>
          </a:stretch>
        </p:blipFill>
        <p:spPr>
          <a:xfrm>
            <a:off x="5320734" y="609599"/>
            <a:ext cx="1893152" cy="2626582"/>
          </a:xfrm>
          <a:prstGeom prst="rect">
            <a:avLst/>
          </a:prstGeom>
        </p:spPr>
      </p:pic>
      <p:pic>
        <p:nvPicPr>
          <p:cNvPr id="8" name="Image 5">
            <a:extLst>
              <a:ext uri="{FF2B5EF4-FFF2-40B4-BE49-F238E27FC236}">
                <a16:creationId xmlns:a16="http://schemas.microsoft.com/office/drawing/2014/main" id="{83BD1908-6214-6938-8BE3-6E69C9CF5D6F}"/>
              </a:ext>
            </a:extLst>
          </p:cNvPr>
          <p:cNvPicPr>
            <a:picLocks/>
          </p:cNvPicPr>
          <p:nvPr/>
        </p:nvPicPr>
        <p:blipFill>
          <a:blip r:embed="rId4" cstate="print"/>
          <a:srcRect l="29996" r="11682" b="-4"/>
          <a:stretch>
            <a:fillRect/>
          </a:stretch>
        </p:blipFill>
        <p:spPr>
          <a:xfrm>
            <a:off x="7374753" y="609599"/>
            <a:ext cx="1899245" cy="2634687"/>
          </a:xfrm>
          <a:prstGeom prst="rect">
            <a:avLst/>
          </a:prstGeom>
        </p:spPr>
      </p:pic>
      <p:pic>
        <p:nvPicPr>
          <p:cNvPr id="6" name="Image 3">
            <a:extLst>
              <a:ext uri="{FF2B5EF4-FFF2-40B4-BE49-F238E27FC236}">
                <a16:creationId xmlns:a16="http://schemas.microsoft.com/office/drawing/2014/main" id="{693F14B7-F389-5229-FD92-B9B0685A3E70}"/>
              </a:ext>
            </a:extLst>
          </p:cNvPr>
          <p:cNvPicPr>
            <a:picLocks/>
          </p:cNvPicPr>
          <p:nvPr/>
        </p:nvPicPr>
        <p:blipFill>
          <a:blip r:embed="rId5" cstate="print"/>
          <a:srcRect l="38911" r="12108" b="5"/>
          <a:stretch>
            <a:fillRect/>
          </a:stretch>
        </p:blipFill>
        <p:spPr>
          <a:xfrm>
            <a:off x="5321842" y="3402170"/>
            <a:ext cx="1892043" cy="2626582"/>
          </a:xfrm>
          <a:prstGeom prst="rect">
            <a:avLst/>
          </a:prstGeom>
        </p:spPr>
      </p:pic>
      <p:pic>
        <p:nvPicPr>
          <p:cNvPr id="5" name="Image 2">
            <a:extLst>
              <a:ext uri="{FF2B5EF4-FFF2-40B4-BE49-F238E27FC236}">
                <a16:creationId xmlns:a16="http://schemas.microsoft.com/office/drawing/2014/main" id="{835CE175-D0AC-2AB2-8FFD-F2E7392537F7}"/>
              </a:ext>
            </a:extLst>
          </p:cNvPr>
          <p:cNvPicPr>
            <a:picLocks/>
          </p:cNvPicPr>
          <p:nvPr/>
        </p:nvPicPr>
        <p:blipFill>
          <a:blip r:embed="rId6" cstate="print"/>
          <a:srcRect l="29094" r="16842" b="2"/>
          <a:stretch>
            <a:fillRect/>
          </a:stretch>
        </p:blipFill>
        <p:spPr>
          <a:xfrm>
            <a:off x="7374753" y="3394067"/>
            <a:ext cx="1899247" cy="26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13"/>
    </mc:Choice>
    <mc:Fallback xmlns="">
      <p:transition spd="slow" advTm="579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8DB5-4AA1-4E17-BB27-EA5B3B8D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Ευρήματα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DB08DE-0AF8-F0C4-3E79-6D08306346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337490"/>
              </p:ext>
            </p:extLst>
          </p:nvPr>
        </p:nvGraphicFramePr>
        <p:xfrm>
          <a:off x="356839" y="3144644"/>
          <a:ext cx="9813071" cy="310375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97340">
                  <a:extLst>
                    <a:ext uri="{9D8B030D-6E8A-4147-A177-3AD203B41FA5}">
                      <a16:colId xmlns:a16="http://schemas.microsoft.com/office/drawing/2014/main" val="3413144957"/>
                    </a:ext>
                  </a:extLst>
                </a:gridCol>
                <a:gridCol w="1677275">
                  <a:extLst>
                    <a:ext uri="{9D8B030D-6E8A-4147-A177-3AD203B41FA5}">
                      <a16:colId xmlns:a16="http://schemas.microsoft.com/office/drawing/2014/main" val="1098855044"/>
                    </a:ext>
                  </a:extLst>
                </a:gridCol>
                <a:gridCol w="1075716">
                  <a:extLst>
                    <a:ext uri="{9D8B030D-6E8A-4147-A177-3AD203B41FA5}">
                      <a16:colId xmlns:a16="http://schemas.microsoft.com/office/drawing/2014/main" val="3822424193"/>
                    </a:ext>
                  </a:extLst>
                </a:gridCol>
                <a:gridCol w="957598">
                  <a:extLst>
                    <a:ext uri="{9D8B030D-6E8A-4147-A177-3AD203B41FA5}">
                      <a16:colId xmlns:a16="http://schemas.microsoft.com/office/drawing/2014/main" val="2254068724"/>
                    </a:ext>
                  </a:extLst>
                </a:gridCol>
                <a:gridCol w="1197210">
                  <a:extLst>
                    <a:ext uri="{9D8B030D-6E8A-4147-A177-3AD203B41FA5}">
                      <a16:colId xmlns:a16="http://schemas.microsoft.com/office/drawing/2014/main" val="4103634501"/>
                    </a:ext>
                  </a:extLst>
                </a:gridCol>
                <a:gridCol w="1075716">
                  <a:extLst>
                    <a:ext uri="{9D8B030D-6E8A-4147-A177-3AD203B41FA5}">
                      <a16:colId xmlns:a16="http://schemas.microsoft.com/office/drawing/2014/main" val="1033140854"/>
                    </a:ext>
                  </a:extLst>
                </a:gridCol>
                <a:gridCol w="717146">
                  <a:extLst>
                    <a:ext uri="{9D8B030D-6E8A-4147-A177-3AD203B41FA5}">
                      <a16:colId xmlns:a16="http://schemas.microsoft.com/office/drawing/2014/main" val="3557903738"/>
                    </a:ext>
                  </a:extLst>
                </a:gridCol>
                <a:gridCol w="1078250">
                  <a:extLst>
                    <a:ext uri="{9D8B030D-6E8A-4147-A177-3AD203B41FA5}">
                      <a16:colId xmlns:a16="http://schemas.microsoft.com/office/drawing/2014/main" val="3660522110"/>
                    </a:ext>
                  </a:extLst>
                </a:gridCol>
                <a:gridCol w="1436820">
                  <a:extLst>
                    <a:ext uri="{9D8B030D-6E8A-4147-A177-3AD203B41FA5}">
                      <a16:colId xmlns:a16="http://schemas.microsoft.com/office/drawing/2014/main" val="2296959151"/>
                    </a:ext>
                  </a:extLst>
                </a:gridCol>
              </a:tblGrid>
              <a:tr h="1554771">
                <a:tc>
                  <a:txBody>
                    <a:bodyPr/>
                    <a:lstStyle/>
                    <a:p>
                      <a:pPr marL="69850" marR="0">
                        <a:lnSpc>
                          <a:spcPts val="1340"/>
                        </a:lnSpc>
                        <a:buNone/>
                      </a:pPr>
                      <a:r>
                        <a:rPr lang="el-GR" sz="1100" spc="-20" dirty="0" err="1">
                          <a:effectLst/>
                        </a:rPr>
                        <a:t>User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240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Από</a:t>
                      </a:r>
                      <a:r>
                        <a:rPr lang="el-GR" sz="1100" spc="-65">
                          <a:effectLst/>
                        </a:rPr>
                        <a:t> </a:t>
                      </a:r>
                      <a:r>
                        <a:rPr lang="el-GR" sz="1100">
                          <a:effectLst/>
                        </a:rPr>
                        <a:t>αρχική</a:t>
                      </a:r>
                      <a:r>
                        <a:rPr lang="el-GR" sz="1100" spc="-60">
                          <a:effectLst/>
                        </a:rPr>
                        <a:t> </a:t>
                      </a:r>
                      <a:r>
                        <a:rPr lang="el-GR" sz="1100">
                          <a:effectLst/>
                        </a:rPr>
                        <a:t>οθόνη μέχρι να πατήσει</a:t>
                      </a:r>
                      <a:endParaRPr lang="en-US" sz="1100">
                        <a:effectLst/>
                      </a:endParaRPr>
                    </a:p>
                    <a:p>
                      <a:pPr marL="69850" marR="0">
                        <a:lnSpc>
                          <a:spcPts val="1240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«Νέο</a:t>
                      </a:r>
                      <a:r>
                        <a:rPr lang="el-GR" sz="1100" spc="-10">
                          <a:effectLst/>
                        </a:rPr>
                        <a:t> ραντεβού»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92075">
                        <a:lnSpc>
                          <a:spcPts val="1240"/>
                        </a:lnSpc>
                        <a:buNone/>
                      </a:pPr>
                      <a:r>
                        <a:rPr lang="el-GR" sz="1100" dirty="0">
                          <a:effectLst/>
                        </a:rPr>
                        <a:t>Από «Τα </a:t>
                      </a:r>
                      <a:r>
                        <a:rPr lang="el-GR" sz="1100" spc="-10" dirty="0">
                          <a:effectLst/>
                        </a:rPr>
                        <a:t>ραντεβού</a:t>
                      </a:r>
                      <a:endParaRPr lang="en-US" sz="1100" dirty="0">
                        <a:effectLst/>
                      </a:endParaRPr>
                    </a:p>
                    <a:p>
                      <a:pPr marL="67945" marR="92075">
                        <a:lnSpc>
                          <a:spcPts val="1350"/>
                        </a:lnSpc>
                        <a:buNone/>
                      </a:pPr>
                      <a:r>
                        <a:rPr lang="el-GR" sz="1100" dirty="0">
                          <a:effectLst/>
                        </a:rPr>
                        <a:t>μου»</a:t>
                      </a:r>
                      <a:r>
                        <a:rPr lang="el-GR" sz="1100" spc="-65" dirty="0">
                          <a:effectLst/>
                        </a:rPr>
                        <a:t> </a:t>
                      </a:r>
                      <a:r>
                        <a:rPr lang="el-GR" sz="1100" dirty="0">
                          <a:effectLst/>
                        </a:rPr>
                        <a:t>μέχρι να βρει το </a:t>
                      </a:r>
                      <a:r>
                        <a:rPr lang="el-GR" sz="1100" spc="-10" dirty="0">
                          <a:effectLst/>
                        </a:rPr>
                        <a:t>ζητούμενο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276860">
                        <a:lnSpc>
                          <a:spcPts val="1240"/>
                        </a:lnSpc>
                        <a:buNone/>
                      </a:pPr>
                      <a:r>
                        <a:rPr lang="el-GR" sz="1100" spc="-10">
                          <a:effectLst/>
                        </a:rPr>
                        <a:t>Scrolls </a:t>
                      </a:r>
                      <a:r>
                        <a:rPr lang="el-GR" sz="1100" spc="-20">
                          <a:effectLst/>
                        </a:rPr>
                        <a:t>στην </a:t>
                      </a:r>
                      <a:r>
                        <a:rPr lang="el-GR" sz="1100" spc="-10">
                          <a:effectLst/>
                        </a:rPr>
                        <a:t>οθόνη </a:t>
                      </a:r>
                      <a:r>
                        <a:rPr lang="el-GR" sz="1100" spc="-20">
                          <a:effectLst/>
                        </a:rPr>
                        <a:t>των</a:t>
                      </a:r>
                      <a:endParaRPr lang="en-US" sz="1100">
                        <a:effectLst/>
                      </a:endParaRPr>
                    </a:p>
                    <a:p>
                      <a:pPr marL="69215" marR="0">
                        <a:lnSpc>
                          <a:spcPts val="1245"/>
                        </a:lnSpc>
                        <a:buNone/>
                      </a:pPr>
                      <a:r>
                        <a:rPr lang="el-GR" sz="1100" spc="-10">
                          <a:effectLst/>
                        </a:rPr>
                        <a:t>ραντεβού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0795">
                        <a:lnSpc>
                          <a:spcPts val="1240"/>
                        </a:lnSpc>
                        <a:buNone/>
                      </a:pPr>
                      <a:r>
                        <a:rPr lang="el-GR" sz="1100" dirty="0" err="1">
                          <a:effectLst/>
                        </a:rPr>
                        <a:t>Zoom</a:t>
                      </a:r>
                      <a:r>
                        <a:rPr lang="el-GR" sz="1100" dirty="0">
                          <a:effectLst/>
                        </a:rPr>
                        <a:t> in- </a:t>
                      </a:r>
                      <a:r>
                        <a:rPr lang="el-GR" sz="1100" dirty="0" err="1">
                          <a:effectLst/>
                        </a:rPr>
                        <a:t>Zoom</a:t>
                      </a:r>
                      <a:r>
                        <a:rPr lang="el-GR" sz="1100" spc="-65" dirty="0">
                          <a:effectLst/>
                        </a:rPr>
                        <a:t> </a:t>
                      </a:r>
                      <a:r>
                        <a:rPr lang="el-GR" sz="1100" dirty="0" err="1">
                          <a:effectLst/>
                        </a:rPr>
                        <a:t>Out</a:t>
                      </a:r>
                      <a:r>
                        <a:rPr lang="el-GR" sz="1100" spc="-60" dirty="0">
                          <a:effectLst/>
                        </a:rPr>
                        <a:t> </a:t>
                      </a:r>
                      <a:r>
                        <a:rPr lang="el-GR" sz="1100" dirty="0">
                          <a:effectLst/>
                        </a:rPr>
                        <a:t>σε όλη την </a:t>
                      </a:r>
                      <a:r>
                        <a:rPr lang="el-GR" sz="1100" spc="-10" dirty="0">
                          <a:effectLst/>
                        </a:rPr>
                        <a:t>διαδικασία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98425">
                        <a:lnSpc>
                          <a:spcPts val="1240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Clicks σε ολη την </a:t>
                      </a:r>
                      <a:r>
                        <a:rPr lang="el-GR" sz="1100" spc="-10">
                          <a:effectLst/>
                        </a:rPr>
                        <a:t>διαδικασια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340"/>
                        </a:lnSpc>
                        <a:buNone/>
                      </a:pPr>
                      <a:r>
                        <a:rPr lang="el-GR" sz="1100" spc="-10">
                          <a:effectLst/>
                        </a:rPr>
                        <a:t>Errors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10">
                          <a:effectLst/>
                        </a:rPr>
                        <a:t>Πάτησε τυχαία</a:t>
                      </a:r>
                      <a:r>
                        <a:rPr lang="el-GR" sz="1100" spc="-55">
                          <a:effectLst/>
                        </a:rPr>
                        <a:t> </a:t>
                      </a:r>
                      <a:r>
                        <a:rPr lang="el-GR" sz="1100" spc="-10">
                          <a:effectLst/>
                        </a:rPr>
                        <a:t>το κουμπί</a:t>
                      </a:r>
                      <a:endParaRPr lang="en-US" sz="1100">
                        <a:effectLst/>
                      </a:endParaRPr>
                    </a:p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0">
                          <a:effectLst/>
                        </a:rPr>
                        <a:t>«Νέο</a:t>
                      </a:r>
                      <a:endParaRPr lang="en-US" sz="1100">
                        <a:effectLst/>
                      </a:endParaRPr>
                    </a:p>
                    <a:p>
                      <a:pPr marL="69215" marR="0">
                        <a:lnSpc>
                          <a:spcPts val="1245"/>
                        </a:lnSpc>
                        <a:buNone/>
                      </a:pPr>
                      <a:r>
                        <a:rPr lang="el-GR" sz="1100" spc="-10">
                          <a:effectLst/>
                        </a:rPr>
                        <a:t>ραντεβού»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62230">
                        <a:lnSpc>
                          <a:spcPts val="1240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Βρήκε την ημ/νια</a:t>
                      </a:r>
                      <a:r>
                        <a:rPr lang="el-GR" sz="1100" spc="-65">
                          <a:effectLst/>
                        </a:rPr>
                        <a:t> </a:t>
                      </a:r>
                      <a:r>
                        <a:rPr lang="el-GR" sz="1100">
                          <a:effectLst/>
                        </a:rPr>
                        <a:t>και</a:t>
                      </a:r>
                      <a:r>
                        <a:rPr lang="el-GR" sz="1100" spc="-60">
                          <a:effectLst/>
                        </a:rPr>
                        <a:t> </a:t>
                      </a:r>
                      <a:r>
                        <a:rPr lang="el-GR" sz="1100">
                          <a:effectLst/>
                        </a:rPr>
                        <a:t>ώρα του ραντεβού;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622027"/>
                  </a:ext>
                </a:extLst>
              </a:tr>
              <a:tr h="306558">
                <a:tc>
                  <a:txBody>
                    <a:bodyPr/>
                    <a:lstStyle/>
                    <a:p>
                      <a:pPr marL="69850" marR="0">
                        <a:lnSpc>
                          <a:spcPts val="1225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1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225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3.35</a:t>
                      </a:r>
                      <a:r>
                        <a:rPr lang="el-GR" sz="1100" spc="-15">
                          <a:effectLst/>
                        </a:rPr>
                        <a:t> </a:t>
                      </a:r>
                      <a:r>
                        <a:rPr lang="el-GR" sz="1100" spc="-25">
                          <a:effectLst/>
                        </a:rPr>
                        <a:t>min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25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20</a:t>
                      </a:r>
                      <a:r>
                        <a:rPr lang="el-GR" sz="1100" spc="5">
                          <a:effectLst/>
                        </a:rPr>
                        <a:t> </a:t>
                      </a:r>
                      <a:r>
                        <a:rPr lang="el-GR" sz="1100" spc="-25">
                          <a:effectLst/>
                        </a:rPr>
                        <a:t>sec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25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11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25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5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25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10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25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8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25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όχι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25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ναι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48922265"/>
                  </a:ext>
                </a:extLst>
              </a:tr>
              <a:tr h="310027">
                <a:tc>
                  <a:txBody>
                    <a:bodyPr/>
                    <a:lstStyle/>
                    <a:p>
                      <a:pPr marL="69850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2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240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55</a:t>
                      </a:r>
                      <a:r>
                        <a:rPr lang="el-GR" sz="1100" spc="10">
                          <a:effectLst/>
                        </a:rPr>
                        <a:t> </a:t>
                      </a:r>
                      <a:r>
                        <a:rPr lang="el-GR" sz="1100" spc="-25">
                          <a:effectLst/>
                        </a:rPr>
                        <a:t>sec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40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24 </a:t>
                      </a:r>
                      <a:r>
                        <a:rPr lang="el-GR" sz="1100" spc="-25">
                          <a:effectLst/>
                        </a:rPr>
                        <a:t>sec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19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8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0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ναι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ναι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84390581"/>
                  </a:ext>
                </a:extLst>
              </a:tr>
              <a:tr h="310027">
                <a:tc>
                  <a:txBody>
                    <a:bodyPr/>
                    <a:lstStyle/>
                    <a:p>
                      <a:pPr marL="69850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3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-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-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0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11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25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11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όχι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όχι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11988333"/>
                  </a:ext>
                </a:extLst>
              </a:tr>
              <a:tr h="310027">
                <a:tc>
                  <a:txBody>
                    <a:bodyPr/>
                    <a:lstStyle/>
                    <a:p>
                      <a:pPr marL="69850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4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240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1.35</a:t>
                      </a:r>
                      <a:r>
                        <a:rPr lang="el-GR" sz="1100" spc="-15">
                          <a:effectLst/>
                        </a:rPr>
                        <a:t> </a:t>
                      </a:r>
                      <a:r>
                        <a:rPr lang="el-GR" sz="1100" spc="-25">
                          <a:effectLst/>
                        </a:rPr>
                        <a:t>min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10">
                          <a:effectLst/>
                        </a:rPr>
                        <a:t>18sec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12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24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27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23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όχι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40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ναι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26699385"/>
                  </a:ext>
                </a:extLst>
              </a:tr>
              <a:tr h="312343">
                <a:tc>
                  <a:txBody>
                    <a:bodyPr/>
                    <a:lstStyle/>
                    <a:p>
                      <a:pPr marL="69850" marR="0">
                        <a:lnSpc>
                          <a:spcPts val="1255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5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255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1.04</a:t>
                      </a:r>
                      <a:r>
                        <a:rPr lang="el-GR" sz="1100" spc="-15">
                          <a:effectLst/>
                        </a:rPr>
                        <a:t> </a:t>
                      </a:r>
                      <a:r>
                        <a:rPr lang="el-GR" sz="1100" spc="-25">
                          <a:effectLst/>
                        </a:rPr>
                        <a:t>min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55"/>
                        </a:lnSpc>
                        <a:buNone/>
                      </a:pPr>
                      <a:r>
                        <a:rPr lang="el-GR" sz="1100">
                          <a:effectLst/>
                        </a:rPr>
                        <a:t>22</a:t>
                      </a:r>
                      <a:r>
                        <a:rPr lang="el-GR" sz="1100" spc="5">
                          <a:effectLst/>
                        </a:rPr>
                        <a:t> </a:t>
                      </a:r>
                      <a:r>
                        <a:rPr lang="el-GR" sz="1100" spc="-25">
                          <a:effectLst/>
                        </a:rPr>
                        <a:t>sec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55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5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55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2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255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6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55"/>
                        </a:lnSpc>
                        <a:buNone/>
                      </a:pPr>
                      <a:r>
                        <a:rPr lang="el-GR" sz="1100" spc="-50">
                          <a:effectLst/>
                        </a:rPr>
                        <a:t>1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>
                        <a:lnSpc>
                          <a:spcPts val="1255"/>
                        </a:lnSpc>
                        <a:buNone/>
                      </a:pPr>
                      <a:r>
                        <a:rPr lang="el-GR" sz="1100" spc="-25">
                          <a:effectLst/>
                        </a:rPr>
                        <a:t>ναι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55"/>
                        </a:lnSpc>
                        <a:buNone/>
                      </a:pPr>
                      <a:r>
                        <a:rPr lang="el-GR" sz="1100" spc="-25" dirty="0">
                          <a:effectLst/>
                        </a:rPr>
                        <a:t>ναι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9094320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9A6DED-827E-B006-3957-67820D60B8EC}"/>
              </a:ext>
            </a:extLst>
          </p:cNvPr>
          <p:cNvSpPr txBox="1">
            <a:spLocks/>
          </p:cNvSpPr>
          <p:nvPr/>
        </p:nvSpPr>
        <p:spPr>
          <a:xfrm>
            <a:off x="677334" y="1389065"/>
            <a:ext cx="8596668" cy="2039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Σύγχυση με την Αρχική οθόνη και το κεντρικό μενού της πλατφόρμας ΗΔΙΚΑ</a:t>
            </a:r>
          </a:p>
          <a:p>
            <a:r>
              <a:rPr lang="el-GR" dirty="0"/>
              <a:t>Μικρή μπάρα πλοήγησης-&gt; οι χρήστες δεν έβρισκαν το μενού επιλογών</a:t>
            </a:r>
          </a:p>
          <a:p>
            <a:r>
              <a:rPr lang="el-GR" dirty="0"/>
              <a:t>Το πιο σημαντικό? </a:t>
            </a:r>
          </a:p>
          <a:p>
            <a:pPr marL="0" indent="0">
              <a:buNone/>
            </a:pPr>
            <a:r>
              <a:rPr lang="el-GR" dirty="0"/>
              <a:t>     Κουμπί «Νέο Ραντεβού» αντί για «Ραντεβού»</a:t>
            </a:r>
          </a:p>
        </p:txBody>
      </p:sp>
    </p:spTree>
    <p:extLst>
      <p:ext uri="{BB962C8B-B14F-4D97-AF65-F5344CB8AC3E}">
        <p14:creationId xmlns:p14="http://schemas.microsoft.com/office/powerpoint/2010/main" val="22592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5"/>
    </mc:Choice>
    <mc:Fallback xmlns="">
      <p:transition spd="slow" advTm="4875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E7EF-70F3-62AB-4556-3685F2D8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Δημιουργία Ιδεών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7F15B-B7E8-B8DA-A9C5-38D93628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Χρήση </a:t>
            </a:r>
            <a:r>
              <a:rPr lang="en-US" dirty="0"/>
              <a:t>lo-fi Prototyping </a:t>
            </a:r>
            <a:r>
              <a:rPr lang="el-GR" dirty="0"/>
              <a:t>και </a:t>
            </a:r>
            <a:r>
              <a:rPr lang="en-US" dirty="0"/>
              <a:t>Brainstorming</a:t>
            </a:r>
          </a:p>
          <a:p>
            <a:r>
              <a:rPr lang="el-GR" dirty="0"/>
              <a:t>Στόχοι:</a:t>
            </a:r>
          </a:p>
          <a:p>
            <a:pPr lvl="1"/>
            <a:r>
              <a:rPr lang="el-GR" dirty="0"/>
              <a:t>Πιο φιλικό περιβάλλον χρήσης</a:t>
            </a:r>
          </a:p>
          <a:p>
            <a:pPr lvl="1"/>
            <a:r>
              <a:rPr lang="el-GR" dirty="0"/>
              <a:t>Πιο κατανοητές έννοιες στον χρήστη</a:t>
            </a:r>
          </a:p>
          <a:p>
            <a:pPr lvl="1"/>
            <a:r>
              <a:rPr lang="en-US" dirty="0"/>
              <a:t>Mobile-Friendly </a:t>
            </a:r>
            <a:r>
              <a:rPr lang="el-GR" dirty="0"/>
              <a:t>προσέγγιση</a:t>
            </a:r>
          </a:p>
        </p:txBody>
      </p:sp>
    </p:spTree>
    <p:extLst>
      <p:ext uri="{BB962C8B-B14F-4D97-AF65-F5344CB8AC3E}">
        <p14:creationId xmlns:p14="http://schemas.microsoft.com/office/powerpoint/2010/main" val="252363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E913-0BAF-9A14-5B2C-C087C7D7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Ιδέες</a:t>
            </a:r>
            <a:endParaRPr lang="en-US" dirty="0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9BC4A90E-FBA4-DF8E-BC71-6B03E5D823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4" y="1930400"/>
            <a:ext cx="4101537" cy="2136776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50020C90-5F6D-FE47-3A10-67DDD3DEF2CA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3367" y="1920874"/>
            <a:ext cx="4844877" cy="2012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FC04F-34BF-DC86-A5BB-6C8864A6AF57}"/>
              </a:ext>
            </a:extLst>
          </p:cNvPr>
          <p:cNvSpPr txBox="1"/>
          <p:nvPr/>
        </p:nvSpPr>
        <p:spPr>
          <a:xfrm>
            <a:off x="697603" y="1453801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Ιδέα 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F1ABF-0441-F6BE-FB88-7CEA8B48C4AB}"/>
              </a:ext>
            </a:extLst>
          </p:cNvPr>
          <p:cNvSpPr txBox="1"/>
          <p:nvPr/>
        </p:nvSpPr>
        <p:spPr>
          <a:xfrm>
            <a:off x="5013098" y="1453801"/>
            <a:ext cx="10182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1"/>
                </a:solidFill>
              </a:rPr>
              <a:t>Ιδέα </a:t>
            </a:r>
            <a:r>
              <a:rPr lang="en-US" sz="2400" dirty="0">
                <a:solidFill>
                  <a:schemeClr val="accent1"/>
                </a:solidFill>
              </a:rPr>
              <a:t>2</a:t>
            </a:r>
            <a:endParaRPr lang="en-US" sz="2400" dirty="0"/>
          </a:p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E321EC-FF76-47E4-7C7B-74E2E771CB94}"/>
              </a:ext>
            </a:extLst>
          </p:cNvPr>
          <p:cNvSpPr txBox="1">
            <a:spLocks/>
          </p:cNvSpPr>
          <p:nvPr/>
        </p:nvSpPr>
        <p:spPr>
          <a:xfrm>
            <a:off x="5143095" y="4323320"/>
            <a:ext cx="4844877" cy="2307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Visibility of system status</a:t>
            </a:r>
          </a:p>
          <a:p>
            <a:r>
              <a:rPr lang="en-US" dirty="0"/>
              <a:t>Match between system &amp; real world</a:t>
            </a:r>
          </a:p>
          <a:p>
            <a:r>
              <a:rPr lang="en-US" dirty="0"/>
              <a:t>User control and freedom</a:t>
            </a:r>
          </a:p>
          <a:p>
            <a:r>
              <a:rPr lang="en-US" dirty="0"/>
              <a:t>Consistency and Standards</a:t>
            </a:r>
          </a:p>
          <a:p>
            <a:r>
              <a:rPr lang="en-US" dirty="0"/>
              <a:t>Flexibility and efficiency of use</a:t>
            </a:r>
          </a:p>
          <a:p>
            <a:r>
              <a:rPr lang="en-US" dirty="0"/>
              <a:t>Help and Documentation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814C151-9A2E-9A00-4F55-43A6537CB9C2}"/>
              </a:ext>
            </a:extLst>
          </p:cNvPr>
          <p:cNvSpPr txBox="1">
            <a:spLocks/>
          </p:cNvSpPr>
          <p:nvPr/>
        </p:nvSpPr>
        <p:spPr>
          <a:xfrm>
            <a:off x="677334" y="4323320"/>
            <a:ext cx="4263578" cy="1708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Match between system &amp; real world</a:t>
            </a:r>
          </a:p>
          <a:p>
            <a:r>
              <a:rPr lang="en-US" dirty="0"/>
              <a:t>Flexibility and efficiency of use</a:t>
            </a:r>
          </a:p>
          <a:p>
            <a:r>
              <a:rPr lang="en-US" dirty="0"/>
              <a:t>Help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17558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690F-D50E-78AB-7481-00E9ECD0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Prototyping</a:t>
            </a:r>
            <a:endParaRPr lang="en-US" dirty="0"/>
          </a:p>
        </p:txBody>
      </p:sp>
      <p:pic>
        <p:nvPicPr>
          <p:cNvPr id="4" name="Image 10" descr="Εικόνα που περιέχει κείμενο, στιγμιότυπο οθόνης, κινητό τηλέφωνο, κινητή συσκευή  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615DECF-B959-643E-5D5B-CF932BFD12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4" y="1598613"/>
            <a:ext cx="1836698" cy="3881437"/>
          </a:xfrm>
          <a:prstGeom prst="rect">
            <a:avLst/>
          </a:prstGeom>
        </p:spPr>
      </p:pic>
      <p:pic>
        <p:nvPicPr>
          <p:cNvPr id="22" name="Image 11">
            <a:extLst>
              <a:ext uri="{FF2B5EF4-FFF2-40B4-BE49-F238E27FC236}">
                <a16:creationId xmlns:a16="http://schemas.microsoft.com/office/drawing/2014/main" id="{88A05889-8729-4CCE-73DC-DFA93D73B36E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1147" y="1930400"/>
            <a:ext cx="1290955" cy="2718435"/>
          </a:xfrm>
          <a:prstGeom prst="rect">
            <a:avLst/>
          </a:prstGeom>
        </p:spPr>
      </p:pic>
      <p:pic>
        <p:nvPicPr>
          <p:cNvPr id="24" name="Image 12">
            <a:extLst>
              <a:ext uri="{FF2B5EF4-FFF2-40B4-BE49-F238E27FC236}">
                <a16:creationId xmlns:a16="http://schemas.microsoft.com/office/drawing/2014/main" id="{215143AB-0859-D6FD-F2AE-8FE3DC15A1CF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9555" y="1930400"/>
            <a:ext cx="1292225" cy="2738755"/>
          </a:xfrm>
          <a:prstGeom prst="rect">
            <a:avLst/>
          </a:prstGeom>
        </p:spPr>
      </p:pic>
      <p:pic>
        <p:nvPicPr>
          <p:cNvPr id="26" name="Image 13" descr="Εικόνα που περιέχει στιγμιότυπο οθόνης, κείμενο, κινητό τηλέφωνο, κινητή συσκευή  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04247C9-31E4-3E78-2EB8-3DBD69CBF053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9233" y="1930083"/>
            <a:ext cx="1305560" cy="2739390"/>
          </a:xfrm>
          <a:prstGeom prst="rect">
            <a:avLst/>
          </a:prstGeom>
        </p:spPr>
      </p:pic>
      <p:pic>
        <p:nvPicPr>
          <p:cNvPr id="28" name="Image 14">
            <a:extLst>
              <a:ext uri="{FF2B5EF4-FFF2-40B4-BE49-F238E27FC236}">
                <a16:creationId xmlns:a16="http://schemas.microsoft.com/office/drawing/2014/main" id="{166A6373-21AC-3C52-D9E6-BE16FFAB0833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37303" y="1928495"/>
            <a:ext cx="1296670" cy="2742565"/>
          </a:xfrm>
          <a:prstGeom prst="rect">
            <a:avLst/>
          </a:prstGeom>
        </p:spPr>
      </p:pic>
      <p:pic>
        <p:nvPicPr>
          <p:cNvPr id="30" name="Image 6">
            <a:extLst>
              <a:ext uri="{FF2B5EF4-FFF2-40B4-BE49-F238E27FC236}">
                <a16:creationId xmlns:a16="http://schemas.microsoft.com/office/drawing/2014/main" id="{3BA6760C-E635-876D-08EB-A8F79DE84DDE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73" y="1928495"/>
            <a:ext cx="1291590" cy="2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BB2D-AD66-4038-5AC5-537F48D6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Αξιολόγηση Τελικού Πρωτοτύπου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449BF-5BE9-D1D6-22DE-AA71657EB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8590"/>
            <a:ext cx="8596668" cy="458785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l-GR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Περιγραφή σχεδιασμού πειραματικής διαδικασίας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3B2A2-D899-CE84-1743-BE63332BCE33}"/>
              </a:ext>
            </a:extLst>
          </p:cNvPr>
          <p:cNvSpPr txBox="1">
            <a:spLocks/>
          </p:cNvSpPr>
          <p:nvPr/>
        </p:nvSpPr>
        <p:spPr>
          <a:xfrm>
            <a:off x="677334" y="2017714"/>
            <a:ext cx="8596668" cy="4230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Προσθήκη 5 ενεργών ραντεβού διαφορετικών ειδικοτήτων</a:t>
            </a:r>
          </a:p>
          <a:p>
            <a:r>
              <a:rPr lang="el-GR" dirty="0"/>
              <a:t>Σύνταξη Οδηγιών Ερευνητών</a:t>
            </a:r>
          </a:p>
          <a:p>
            <a:pPr lvl="1"/>
            <a:r>
              <a:rPr lang="el-GR" dirty="0"/>
              <a:t>Αποφασίζουμε ποια εφαρμογή θα δώσουμε πρώτη (ΗΔΙΚΑ ή </a:t>
            </a:r>
            <a:r>
              <a:rPr lang="en-US" dirty="0"/>
              <a:t>Figma Prototype</a:t>
            </a:r>
            <a:endParaRPr lang="el-GR" dirty="0"/>
          </a:p>
          <a:p>
            <a:pPr lvl="1"/>
            <a:r>
              <a:rPr lang="el-GR" dirty="0"/>
              <a:t>Ξεχωριστός αναγνωριστικός κωδικός συμμετέχοντα</a:t>
            </a:r>
          </a:p>
          <a:p>
            <a:pPr lvl="1"/>
            <a:r>
              <a:rPr lang="el-GR" dirty="0"/>
              <a:t>Υπογραφή </a:t>
            </a:r>
            <a:r>
              <a:rPr lang="en-US" dirty="0"/>
              <a:t>GDPR</a:t>
            </a:r>
          </a:p>
          <a:p>
            <a:pPr lvl="1"/>
            <a:r>
              <a:rPr lang="el-GR" dirty="0"/>
              <a:t>Ερωτηματολόγιο δημογραφικών στοιχείων</a:t>
            </a:r>
          </a:p>
        </p:txBody>
      </p:sp>
    </p:spTree>
    <p:extLst>
      <p:ext uri="{BB962C8B-B14F-4D97-AF65-F5344CB8AC3E}">
        <p14:creationId xmlns:p14="http://schemas.microsoft.com/office/powerpoint/2010/main" val="291983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F2B2-F0CF-6839-D953-37905BCC4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Σύνταξη οδηγιών Συμμετεχόντων</a:t>
            </a:r>
          </a:p>
          <a:p>
            <a:pPr lvl="1"/>
            <a:r>
              <a:rPr lang="el-GR" dirty="0"/>
              <a:t>Αναλυτικές οδηγίες του πειράματος</a:t>
            </a:r>
          </a:p>
          <a:p>
            <a:pPr lvl="1"/>
            <a:r>
              <a:rPr lang="el-GR" dirty="0"/>
              <a:t>Ξεκινάει καταγραφή βίντεο και ήχου και καταγραφή οθόνης κινητού</a:t>
            </a:r>
          </a:p>
          <a:p>
            <a:pPr lvl="1"/>
            <a:r>
              <a:rPr lang="el-GR" dirty="0"/>
              <a:t>Συμπλήρωση ερωτηματολογίου </a:t>
            </a:r>
            <a:r>
              <a:rPr lang="en-US" dirty="0"/>
              <a:t>SUS</a:t>
            </a:r>
            <a:r>
              <a:rPr lang="el-GR" dirty="0"/>
              <a:t> για την πρώτη εφαρμογή</a:t>
            </a:r>
          </a:p>
          <a:p>
            <a:pPr lvl="1"/>
            <a:r>
              <a:rPr lang="el-GR" dirty="0"/>
              <a:t>Προφορικές ερωτήσεις</a:t>
            </a:r>
          </a:p>
          <a:p>
            <a:pPr lvl="1"/>
            <a:r>
              <a:rPr lang="el-GR" dirty="0"/>
              <a:t>Επανάληψη διαδικασίας για την δεύτερη εφαρμογή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9F4303-BD38-B209-7D2F-E031B024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l-GR" dirty="0"/>
              <a:t>Αξιολόγηση Τελικού Πρωτοτύπου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6ED46F-4915-8B09-FA27-DB8D78E23ECF}"/>
              </a:ext>
            </a:extLst>
          </p:cNvPr>
          <p:cNvSpPr txBox="1">
            <a:spLocks/>
          </p:cNvSpPr>
          <p:nvPr/>
        </p:nvSpPr>
        <p:spPr>
          <a:xfrm>
            <a:off x="677334" y="1398590"/>
            <a:ext cx="8596668" cy="45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Wingdings 3" charset="2"/>
              <a:buNone/>
            </a:pPr>
            <a:r>
              <a:rPr lang="el-GR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Περιγραφή σχεδιασμού πειραματικής διαδικασίας</a:t>
            </a:r>
          </a:p>
          <a:p>
            <a:pPr marL="0" indent="0">
              <a:spcBef>
                <a:spcPct val="0"/>
              </a:spcBef>
              <a:buFont typeface="Wingdings 3" charset="2"/>
              <a:buNone/>
            </a:pPr>
            <a:endParaRPr lang="en-US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41166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693</TotalTime>
  <Words>1043</Words>
  <Application>Microsoft Office PowerPoint</Application>
  <PresentationFormat>Widescreen</PresentationFormat>
  <Paragraphs>149</Paragraphs>
  <Slides>14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Trebuchet MS</vt:lpstr>
      <vt:lpstr>Wingdings 3</vt:lpstr>
      <vt:lpstr>Facet</vt:lpstr>
      <vt:lpstr>Αλληλεπίδραση Ανθρώπου-Υπολογιστή </vt:lpstr>
      <vt:lpstr>Περιγραφή της λειτουργίας υπό μελέτη</vt:lpstr>
      <vt:lpstr>Διαδικασία πρώτου πειράματος και Συλλογή Δεδομένων</vt:lpstr>
      <vt:lpstr>Ευρήματα</vt:lpstr>
      <vt:lpstr>Δημιουργία Ιδεών</vt:lpstr>
      <vt:lpstr>Ιδέες</vt:lpstr>
      <vt:lpstr>Prototyping</vt:lpstr>
      <vt:lpstr>Αξιολόγηση Τελικού Πρωτοτύπου</vt:lpstr>
      <vt:lpstr>Αξιολόγηση Τελικού Πρωτοτύπου</vt:lpstr>
      <vt:lpstr>Στρατολόγηση Χρηστών</vt:lpstr>
      <vt:lpstr>Περιγραφή Δείγματος Χρηστών</vt:lpstr>
      <vt:lpstr>Περιγραφή Ποσοτικών ευρημάτων</vt:lpstr>
      <vt:lpstr>Μελλοντική Εργασία</vt:lpstr>
      <vt:lpstr>Σας ευχαριστούμε πολύ για την προσοχή σας!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ΛΟΥΚΑΣ-ΑΛΕΞΙΟΣ ΧΡΗΣΤΙΔΗΣ</dc:creator>
  <cp:lastModifiedBy>ΚΩΝΣΤΑΝΤΑΚΟΠΟΥΛΟΣ ΧΑΡΑΛΑΜΠΟΣ</cp:lastModifiedBy>
  <cp:revision>238</cp:revision>
  <dcterms:created xsi:type="dcterms:W3CDTF">2026-01-09T09:45:55Z</dcterms:created>
  <dcterms:modified xsi:type="dcterms:W3CDTF">2026-01-11T14:32:58Z</dcterms:modified>
</cp:coreProperties>
</file>